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27" r:id="rId3"/>
    <p:sldId id="351" r:id="rId4"/>
    <p:sldId id="348" r:id="rId5"/>
    <p:sldId id="347" r:id="rId6"/>
    <p:sldId id="330" r:id="rId7"/>
    <p:sldId id="346" r:id="rId8"/>
    <p:sldId id="321" r:id="rId9"/>
    <p:sldId id="352" r:id="rId10"/>
    <p:sldId id="353" r:id="rId11"/>
    <p:sldId id="359" r:id="rId12"/>
    <p:sldId id="361" r:id="rId13"/>
    <p:sldId id="322" r:id="rId14"/>
    <p:sldId id="358" r:id="rId15"/>
    <p:sldId id="332" r:id="rId16"/>
    <p:sldId id="360" r:id="rId17"/>
    <p:sldId id="333" r:id="rId18"/>
    <p:sldId id="335" r:id="rId19"/>
    <p:sldId id="357" r:id="rId20"/>
    <p:sldId id="337" r:id="rId21"/>
    <p:sldId id="338" r:id="rId22"/>
    <p:sldId id="339" r:id="rId23"/>
    <p:sldId id="356" r:id="rId24"/>
    <p:sldId id="340" r:id="rId25"/>
    <p:sldId id="342" r:id="rId26"/>
    <p:sldId id="341" r:id="rId27"/>
    <p:sldId id="354" r:id="rId28"/>
    <p:sldId id="343" r:id="rId29"/>
    <p:sldId id="345" r:id="rId30"/>
    <p:sldId id="344" r:id="rId31"/>
    <p:sldId id="355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27"/>
            <p14:sldId id="351"/>
          </p14:sldIdLst>
        </p14:section>
        <p14:section name="1." id="{4F4C4536-DADC-43F8-B7F9-708299B848AA}">
          <p14:sldIdLst>
            <p14:sldId id="348"/>
            <p14:sldId id="347"/>
            <p14:sldId id="330"/>
          </p14:sldIdLst>
        </p14:section>
        <p14:section name="2" id="{ED81AA53-5C20-4A09-82ED-826F58C36AC5}">
          <p14:sldIdLst>
            <p14:sldId id="346"/>
            <p14:sldId id="321"/>
          </p14:sldIdLst>
        </p14:section>
        <p14:section name="3." id="{E5927412-3DB5-4F9F-9A0C-9545AE82B2BE}">
          <p14:sldIdLst>
            <p14:sldId id="352"/>
            <p14:sldId id="353"/>
            <p14:sldId id="359"/>
            <p14:sldId id="361"/>
          </p14:sldIdLst>
        </p14:section>
        <p14:section name="4. Technique" id="{34D48236-81D3-44A7-ABF9-C7877A013A8F}">
          <p14:sldIdLst>
            <p14:sldId id="322"/>
          </p14:sldIdLst>
        </p14:section>
        <p14:section name="4.1-IA" id="{C3F30866-4D69-4D29-8A05-25CA7D091A54}">
          <p14:sldIdLst>
            <p14:sldId id="358"/>
            <p14:sldId id="332"/>
            <p14:sldId id="360"/>
            <p14:sldId id="333"/>
            <p14:sldId id="335"/>
          </p14:sldIdLst>
        </p14:section>
        <p14:section name="4.2-Asservissement" id="{C1CB2348-1594-4526-994D-069CA75B8CCC}">
          <p14:sldIdLst>
            <p14:sldId id="357"/>
            <p14:sldId id="337"/>
            <p14:sldId id="338"/>
            <p14:sldId id="339"/>
          </p14:sldIdLst>
        </p14:section>
        <p14:section name="4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4.4-Funny action" id="{EEB2EA5C-0726-4853-8A83-A4989DAA6049}">
          <p14:sldIdLst>
            <p14:sldId id="354"/>
            <p14:sldId id="343"/>
            <p14:sldId id="345"/>
            <p14:sldId id="344"/>
          </p14:sldIdLst>
        </p14:section>
        <p14:section name="Conclusion" id="{B9E9691D-1692-4EDD-B62F-172DE5B4A9C0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51" autoAdjust="0"/>
    <p:restoredTop sz="84317" autoAdjust="0"/>
  </p:normalViewPr>
  <p:slideViewPr>
    <p:cSldViewPr snapToGrid="0">
      <p:cViewPr varScale="1">
        <p:scale>
          <a:sx n="55" d="100"/>
          <a:sy n="55" d="100"/>
        </p:scale>
        <p:origin x="261" y="2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0A1905DA-2767-4CC9-9584-F35778BAB3FB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4. </a:t>
          </a:r>
        </a:p>
      </dgm:t>
    </dgm:pt>
    <dgm:pt modelId="{036CFF6D-DD6A-4A9F-8A61-CC9843579D24}" type="parTrans" cxnId="{38FFA8E4-A0CC-4717-B5FB-64E1DD61CFA9}">
      <dgm:prSet/>
      <dgm:spPr/>
      <dgm:t>
        <a:bodyPr/>
        <a:lstStyle/>
        <a:p>
          <a:endParaRPr lang="fr-FR"/>
        </a:p>
      </dgm:t>
    </dgm:pt>
    <dgm:pt modelId="{6B2C6425-6995-4F67-9C95-9DFBF9C6AB9E}" type="sibTrans" cxnId="{38FFA8E4-A0CC-4717-B5FB-64E1DD61CFA9}">
      <dgm:prSet/>
      <dgm:spPr/>
      <dgm:t>
        <a:bodyPr/>
        <a:lstStyle/>
        <a:p>
          <a:endParaRPr lang="fr-FR"/>
        </a:p>
      </dgm:t>
    </dgm:pt>
    <dgm:pt modelId="{599C77A9-E883-41B8-BC14-CAE47E8FEA7E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5.</a:t>
          </a:r>
        </a:p>
      </dgm:t>
    </dgm:pt>
    <dgm:pt modelId="{B47EF2C2-E319-4052-BFCB-DDE8FDDCD592}" type="parTrans" cxnId="{ED684483-7D11-4EB9-8376-403017C7BC70}">
      <dgm:prSet/>
      <dgm:spPr/>
      <dgm:t>
        <a:bodyPr/>
        <a:lstStyle/>
        <a:p>
          <a:endParaRPr lang="fr-FR"/>
        </a:p>
      </dgm:t>
    </dgm:pt>
    <dgm:pt modelId="{99FFED8D-4A64-4D95-9C41-9F88A9590AF9}" type="sibTrans" cxnId="{ED684483-7D11-4EB9-8376-403017C7BC70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ED684483-7D11-4EB9-8376-403017C7BC70}" srcId="{B9051490-78DC-40DD-AD4B-F75E18E6B5A0}" destId="{599C77A9-E883-41B8-BC14-CAE47E8FEA7E}" srcOrd="4" destOrd="0" parTransId="{B47EF2C2-E319-4052-BFCB-DDE8FDDCD592}" sibTransId="{99FFED8D-4A64-4D95-9C41-9F88A9590AF9}"/>
    <dgm:cxn modelId="{8F36708F-BA37-4E92-B3E6-FD70C62B3232}" type="presOf" srcId="{599C77A9-E883-41B8-BC14-CAE47E8FEA7E}" destId="{F6A109F8-E67F-4B3E-8F68-808FECB2E564}" srcOrd="0" destOrd="4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661078DC-11A5-4CB5-AEE4-02E8DB514C60}" type="presOf" srcId="{0A1905DA-2767-4CC9-9584-F35778BAB3FB}" destId="{F6A109F8-E67F-4B3E-8F68-808FECB2E564}" srcOrd="0" destOrd="3" presId="urn:microsoft.com/office/officeart/2005/8/layout/chevron2"/>
    <dgm:cxn modelId="{38FFA8E4-A0CC-4717-B5FB-64E1DD61CFA9}" srcId="{B9051490-78DC-40DD-AD4B-F75E18E6B5A0}" destId="{0A1905DA-2767-4CC9-9584-F35778BAB3FB}" srcOrd="3" destOrd="0" parTransId="{036CFF6D-DD6A-4A9F-8A61-CC9843579D24}" sibTransId="{6B2C6425-6995-4F67-9C95-9DFBF9C6AB9E}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/>
            <a:t>2 pts</a:t>
          </a:r>
          <a:r>
            <a:rPr lang="fr-FR"/>
            <a:t> par </a:t>
          </a:r>
          <a:r>
            <a:rPr lang="fr-FR" dirty="0"/>
            <a:t>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de son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d’asservissement </a:t>
          </a:r>
          <a:br>
            <a:rPr lang="fr-FR" dirty="0"/>
          </a:br>
          <a:r>
            <a:rPr lang="fr-FR" dirty="0"/>
            <a:t>- Conception modules </a:t>
          </a:r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</a:t>
          </a:r>
          <a:r>
            <a:rPr lang="fr-FR" dirty="0" err="1"/>
            <a:t>Integration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4.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5.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/>
            <a:t>2 pts</a:t>
          </a:r>
          <a:r>
            <a:rPr lang="fr-FR" sz="2600" kern="1200"/>
            <a:t> par </a:t>
          </a:r>
          <a:r>
            <a:rPr lang="fr-FR" sz="2600" kern="1200" dirty="0"/>
            <a:t>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de son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d’asservissement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</a:t>
          </a:r>
          <a:r>
            <a:rPr lang="fr-FR" sz="3100" kern="1200" dirty="0" err="1"/>
            <a:t>Integration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</a:p>
      </dsp:txBody>
      <dsp:txXfrm>
        <a:off x="4880488" y="3814899"/>
        <a:ext cx="4662546" cy="13379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sym typeface="+mn-ea"/>
              </a:rPr>
              <a:t>Commentaire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8236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4299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Conception au-delà de nos besoins (déplacement latéral)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sz="1200" dirty="0"/>
              <a:t>Concept repris de la coupe RIO de l’année dernière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sz="1200" dirty="0"/>
              <a:t>Carte avec une </a:t>
            </a:r>
            <a:r>
              <a:rPr lang="fr-FR" sz="1200" dirty="0" err="1"/>
              <a:t>arduino</a:t>
            </a:r>
            <a:r>
              <a:rPr lang="fr-FR" sz="1200" dirty="0"/>
              <a:t> nano et des ports i2c au cas où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Déclenchement d’un </a:t>
            </a:r>
            <a:r>
              <a:rPr lang="fr-FR" sz="1200" dirty="0" err="1"/>
              <a:t>timer</a:t>
            </a:r>
            <a:r>
              <a:rPr lang="fr-FR" sz="1200" dirty="0"/>
              <a:t> à la réception d’un état haut pour éviter les éventuelles couilles d’i2C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3460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27/04/2017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27/04/2017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053351"/>
            <a:ext cx="6628571" cy="261587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69" y="1488339"/>
            <a:ext cx="3678989" cy="163412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039291" y="261257"/>
            <a:ext cx="7663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Olivier Jombart – Nicolas </a:t>
            </a:r>
            <a:r>
              <a:rPr lang="fr-FR" dirty="0" err="1">
                <a:solidFill>
                  <a:schemeClr val="bg1"/>
                </a:solidFill>
              </a:rPr>
              <a:t>Sobczak</a:t>
            </a:r>
            <a:r>
              <a:rPr lang="fr-FR" dirty="0">
                <a:solidFill>
                  <a:schemeClr val="bg1"/>
                </a:solidFill>
              </a:rPr>
              <a:t> – Arthur </a:t>
            </a:r>
            <a:r>
              <a:rPr lang="fr-FR" dirty="0" err="1">
                <a:solidFill>
                  <a:schemeClr val="bg1"/>
                </a:solidFill>
              </a:rPr>
              <a:t>Duytschaever</a:t>
            </a:r>
            <a:r>
              <a:rPr lang="fr-FR" dirty="0">
                <a:solidFill>
                  <a:schemeClr val="bg1"/>
                </a:solidFill>
              </a:rPr>
              <a:t> – Mohammed </a:t>
            </a:r>
            <a:r>
              <a:rPr lang="fr-FR" dirty="0" err="1">
                <a:solidFill>
                  <a:schemeClr val="bg1"/>
                </a:solidFill>
              </a:rPr>
              <a:t>Bendriss</a:t>
            </a:r>
            <a:endParaRPr lang="fr-F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3.1-Budget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611559" y="1637499"/>
            <a:ext cx="10742240" cy="4066615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800€ de dépenser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1000€ de prévu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200€ restant pour le déplacement à la coupe</a:t>
            </a:r>
          </a:p>
          <a:p>
            <a:pPr marL="0" indent="0">
              <a:buNone/>
            </a:pPr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2-Découpe et répartition des tâches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59" y="1272324"/>
            <a:ext cx="10727741" cy="394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59" y="1609348"/>
            <a:ext cx="11710613" cy="3729006"/>
          </a:xfrm>
          <a:effectLst>
            <a:softEdge rad="25400"/>
          </a:effectLst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085904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12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3- Avancement du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42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13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Pour l’essentiel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92926" y="2517551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Plan des menus à insérer</a:t>
            </a:r>
          </a:p>
        </p:txBody>
      </p:sp>
    </p:spTree>
    <p:extLst>
      <p:ext uri="{BB962C8B-B14F-4D97-AF65-F5344CB8AC3E}">
        <p14:creationId xmlns:p14="http://schemas.microsoft.com/office/powerpoint/2010/main" val="181391152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617" y="1246176"/>
            <a:ext cx="7468143" cy="542639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</a:t>
            </a:r>
            <a:r>
              <a:rPr lang="fr-FR" altLang="fr-FR" dirty="0"/>
              <a:t>3</a:t>
            </a:r>
            <a:r>
              <a:rPr lang="x-none" altLang="fr-FR" dirty="0"/>
              <a:t>-Capteurs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18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Dire que y’a 4 us (vision lointaine) et 5 </a:t>
            </a:r>
            <a:r>
              <a:rPr lang="fr-FR" sz="3200" dirty="0" err="1"/>
              <a:t>ir</a:t>
            </a:r>
            <a:r>
              <a:rPr lang="fr-FR" sz="3200" dirty="0"/>
              <a:t> (vision rapprochée)</a:t>
            </a: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4.2.2-Asservissement vitesse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58429" y="2592319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Equation </a:t>
            </a:r>
            <a:r>
              <a:rPr lang="fr-FR" sz="3200" dirty="0" err="1"/>
              <a:t>arduino</a:t>
            </a:r>
            <a:r>
              <a:rPr lang="fr-FR" sz="3200" dirty="0"/>
              <a:t>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  <p:sp>
        <p:nvSpPr>
          <p:cNvPr id="11" name="Rectangle 10"/>
          <p:cNvSpPr/>
          <p:nvPr/>
        </p:nvSpPr>
        <p:spPr>
          <a:xfrm>
            <a:off x="611560" y="246105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Calculs mathématiques/automatique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34983" y="208859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a passé 3 mois dessus mais ils sont super réutilisables</a:t>
            </a: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24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3225" y="5240477"/>
            <a:ext cx="2840962" cy="73260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accent1">
                  <a:lumMod val="45000"/>
                  <a:lumOff val="55000"/>
                </a:schemeClr>
              </a:gs>
              <a:gs pos="59000">
                <a:schemeClr val="accent1">
                  <a:lumMod val="45000"/>
                  <a:lumOff val="55000"/>
                </a:schemeClr>
              </a:gs>
              <a:gs pos="100000">
                <a:srgbClr val="204484"/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Imprimante 3D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516" y="1609349"/>
            <a:ext cx="4677390" cy="3406699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18001" r="7314" b="25111"/>
          <a:stretch/>
        </p:blipFill>
        <p:spPr>
          <a:xfrm rot="5400000">
            <a:off x="665861" y="2093019"/>
            <a:ext cx="4522571" cy="3555232"/>
          </a:xfrm>
          <a:prstGeom prst="rect">
            <a:avLst/>
          </a:prstGeom>
          <a:effectLst>
            <a:softEdge rad="76200"/>
          </a:effectLst>
        </p:spPr>
      </p:pic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25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2240062" y="3344124"/>
            <a:ext cx="2136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Carte mère</a:t>
            </a:r>
          </a:p>
        </p:txBody>
      </p:sp>
      <p:cxnSp>
        <p:nvCxnSpPr>
          <p:cNvPr id="8" name="Connecteur droit avec flèche 7"/>
          <p:cNvCxnSpPr>
            <a:cxnSpLocks/>
          </p:cNvCxnSpPr>
          <p:nvPr/>
        </p:nvCxnSpPr>
        <p:spPr>
          <a:xfrm>
            <a:off x="5495653" y="22067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5495653" y="2218671"/>
            <a:ext cx="1552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Donne l’ordre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981427" y="1779717"/>
            <a:ext cx="114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I2C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7553048" y="1901129"/>
            <a:ext cx="1799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Initialiser</a:t>
            </a:r>
            <a:r>
              <a:rPr lang="fr-FR" dirty="0"/>
              <a:t> </a:t>
            </a:r>
          </a:p>
        </p:txBody>
      </p:sp>
      <p:cxnSp>
        <p:nvCxnSpPr>
          <p:cNvPr id="22" name="Connecteur droit avec flèche 21"/>
          <p:cNvCxnSpPr>
            <a:cxnSpLocks/>
          </p:cNvCxnSpPr>
          <p:nvPr/>
        </p:nvCxnSpPr>
        <p:spPr>
          <a:xfrm>
            <a:off x="5495651" y="3435460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cxnSpLocks/>
          </p:cNvCxnSpPr>
          <p:nvPr/>
        </p:nvCxnSpPr>
        <p:spPr>
          <a:xfrm>
            <a:off x="5495651" y="46451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>
            <a:cxnSpLocks/>
          </p:cNvCxnSpPr>
          <p:nvPr/>
        </p:nvCxnSpPr>
        <p:spPr>
          <a:xfrm>
            <a:off x="5495651" y="576908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  <a:stCxn id="3" idx="3"/>
          </p:cNvCxnSpPr>
          <p:nvPr/>
        </p:nvCxnSpPr>
        <p:spPr>
          <a:xfrm flipV="1">
            <a:off x="4376275" y="2206734"/>
            <a:ext cx="1119376" cy="142977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213257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32"/>
          <p:cNvCxnSpPr>
            <a:cxnSpLocks/>
            <a:stCxn id="3" idx="3"/>
          </p:cNvCxnSpPr>
          <p:nvPr/>
        </p:nvCxnSpPr>
        <p:spPr>
          <a:xfrm flipV="1">
            <a:off x="4376275" y="3435460"/>
            <a:ext cx="1119374" cy="20105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100862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ZoneTexte 40"/>
          <p:cNvSpPr txBox="1"/>
          <p:nvPr/>
        </p:nvSpPr>
        <p:spPr>
          <a:xfrm>
            <a:off x="7553048" y="3117728"/>
            <a:ext cx="20165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Capturer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7553048" y="4352746"/>
            <a:ext cx="2110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Monter</a:t>
            </a:r>
          </a:p>
        </p:txBody>
      </p:sp>
      <p:sp>
        <p:nvSpPr>
          <p:cNvPr id="44" name="ZoneTexte 43"/>
          <p:cNvSpPr txBox="1"/>
          <p:nvPr/>
        </p:nvSpPr>
        <p:spPr>
          <a:xfrm>
            <a:off x="7553048" y="5476697"/>
            <a:ext cx="2432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Relâcher</a:t>
            </a:r>
          </a:p>
        </p:txBody>
      </p:sp>
      <p:sp>
        <p:nvSpPr>
          <p:cNvPr id="49" name="ZoneTexte 48"/>
          <p:cNvSpPr txBox="1"/>
          <p:nvPr/>
        </p:nvSpPr>
        <p:spPr>
          <a:xfrm>
            <a:off x="9896234" y="3380012"/>
            <a:ext cx="197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Esclave</a:t>
            </a:r>
          </a:p>
        </p:txBody>
      </p:sp>
      <p:cxnSp>
        <p:nvCxnSpPr>
          <p:cNvPr id="51" name="Connecteur droit avec flèche 50"/>
          <p:cNvCxnSpPr>
            <a:cxnSpLocks/>
            <a:stCxn id="15" idx="3"/>
          </p:cNvCxnSpPr>
          <p:nvPr/>
        </p:nvCxnSpPr>
        <p:spPr>
          <a:xfrm>
            <a:off x="9353005" y="2193517"/>
            <a:ext cx="629195" cy="13314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51"/>
          <p:cNvCxnSpPr>
            <a:cxnSpLocks/>
          </p:cNvCxnSpPr>
          <p:nvPr/>
        </p:nvCxnSpPr>
        <p:spPr>
          <a:xfrm flipV="1">
            <a:off x="9353003" y="3815135"/>
            <a:ext cx="637495" cy="19645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eur droit avec flèche 54"/>
          <p:cNvCxnSpPr>
            <a:cxnSpLocks/>
          </p:cNvCxnSpPr>
          <p:nvPr/>
        </p:nvCxnSpPr>
        <p:spPr>
          <a:xfrm flipV="1">
            <a:off x="9349699" y="3748064"/>
            <a:ext cx="546535" cy="8538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eur droit avec flèche 57"/>
          <p:cNvCxnSpPr>
            <a:cxnSpLocks/>
          </p:cNvCxnSpPr>
          <p:nvPr/>
        </p:nvCxnSpPr>
        <p:spPr>
          <a:xfrm>
            <a:off x="9349699" y="3468074"/>
            <a:ext cx="546535" cy="1404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47309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1026" name="Picture 2" descr="http://www.lib.sfu.ca/system/files/28518/arduino-mega-256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27" b="93258" l="6110" r="94888">
                        <a14:foregroundMark x1="12344" y1="55993" x2="12344" y2="55993"/>
                        <a14:foregroundMark x1="6110" y1="55056" x2="6110" y2="55056"/>
                        <a14:foregroundMark x1="91521" y1="39888" x2="91521" y2="39888"/>
                        <a14:foregroundMark x1="95012" y1="38577" x2="95012" y2="38577"/>
                        <a14:foregroundMark x1="75935" y1="8427" x2="75935" y2="8427"/>
                        <a14:foregroundMark x1="27182" y1="93258" x2="27182" y2="932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17" y="1786296"/>
            <a:ext cx="3319955" cy="221054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arduino mega rs232 shieldRAMP 1.4&quot;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467" r="95600">
                        <a14:foregroundMark x1="8400" y1="44800" x2="8400" y2="44800"/>
                        <a14:foregroundMark x1="9067" y1="40800" x2="9067" y2="40800"/>
                        <a14:foregroundMark x1="11200" y1="38667" x2="11200" y2="38667"/>
                        <a14:foregroundMark x1="5600" y1="45467" x2="5600" y2="45467"/>
                        <a14:foregroundMark x1="9733" y1="37733" x2="9733" y2="37733"/>
                        <a14:foregroundMark x1="95200" y1="49467" x2="95200" y2="49467"/>
                        <a14:foregroundMark x1="93733" y1="45467" x2="93733" y2="45467"/>
                        <a14:foregroundMark x1="95600" y1="46267" x2="95600" y2="46267"/>
                        <a14:foregroundMark x1="41467" y1="28133" x2="41467" y2="28133"/>
                        <a14:foregroundMark x1="40267" y1="26000" x2="40267" y2="26000"/>
                        <a14:foregroundMark x1="44533" y1="25600" x2="44533" y2="25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313" y="1097508"/>
            <a:ext cx="3473885" cy="3473885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1.electrodragon.com/wp-content/uploads/2014/05/Ramps-06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41000" y1="79826" x2="41000" y2="79826"/>
                        <a14:backgroundMark x1="53100" y1="74311" x2="53100" y2="74311"/>
                        <a14:backgroundMark x1="33400" y1="81277" x2="33400" y2="81277"/>
                        <a14:backgroundMark x1="36600" y1="79245" x2="36600" y2="79245"/>
                        <a14:backgroundMark x1="79100" y1="62554" x2="79100" y2="62554"/>
                        <a14:backgroundMark x1="81600" y1="60232" x2="81600" y2="60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074" y="1386020"/>
            <a:ext cx="3760918" cy="259127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59283" y="4497022"/>
            <a:ext cx="233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Arduino Méga 2560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300358" y="4527800"/>
            <a:ext cx="1811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Ramp</a:t>
            </a:r>
            <a:r>
              <a:rPr lang="fr-FR" sz="2000" dirty="0"/>
              <a:t> 1.4 RS 32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8548656" y="4527800"/>
            <a:ext cx="2709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Shield</a:t>
            </a:r>
            <a:r>
              <a:rPr lang="fr-FR" sz="2000" dirty="0"/>
              <a:t> Méga + </a:t>
            </a:r>
            <a:r>
              <a:rPr lang="fr-FR" sz="2000" dirty="0" err="1"/>
              <a:t>Ramp</a:t>
            </a:r>
            <a:r>
              <a:rPr lang="fr-FR" sz="2000" dirty="0"/>
              <a:t> 1.4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784580" y="2385361"/>
            <a:ext cx="481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+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892375" y="2404301"/>
            <a:ext cx="83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=</a:t>
            </a:r>
          </a:p>
        </p:txBody>
      </p:sp>
      <p:pic>
        <p:nvPicPr>
          <p:cNvPr id="16" name="Picture 2" descr="https://a.pololu-files.com/picture/0J4578.1200.jpg?c171a8f68733c1b8c094925e676964d5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672" b="95931" l="7875" r="93750">
                        <a14:foregroundMark x1="7875" y1="40691" x2="7875" y2="40691"/>
                        <a14:foregroundMark x1="9750" y1="49568" x2="9750" y2="49568"/>
                        <a14:foregroundMark x1="15875" y1="58940" x2="15875" y2="58940"/>
                        <a14:foregroundMark x1="15500" y1="57090" x2="15500" y2="57090"/>
                        <a14:foregroundMark x1="9000" y1="50678" x2="9000" y2="50678"/>
                        <a14:foregroundMark x1="21750" y1="64982" x2="21750" y2="64982"/>
                        <a14:foregroundMark x1="22125" y1="60296" x2="22125" y2="60296"/>
                        <a14:foregroundMark x1="27875" y1="71393" x2="27875" y2="71393"/>
                        <a14:foregroundMark x1="35125" y1="74229" x2="35125" y2="74229"/>
                        <a14:foregroundMark x1="27500" y1="67448" x2="27500" y2="67448"/>
                        <a14:foregroundMark x1="33250" y1="77435" x2="33250" y2="77435"/>
                        <a14:foregroundMark x1="40875" y1="82121" x2="40875" y2="82121"/>
                        <a14:foregroundMark x1="46750" y1="89273" x2="46750" y2="89273"/>
                        <a14:foregroundMark x1="41250" y1="81011" x2="41250" y2="81011"/>
                        <a14:foregroundMark x1="54250" y1="91369" x2="54250" y2="91369"/>
                        <a14:foregroundMark x1="53250" y1="96054" x2="53250" y2="96054"/>
                        <a14:foregroundMark x1="89875" y1="64982" x2="89875" y2="64982"/>
                        <a14:foregroundMark x1="93750" y1="52528" x2="93750" y2="52528"/>
                        <a14:foregroundMark x1="46000" y1="5672" x2="46000" y2="56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4" y="5396602"/>
            <a:ext cx="1258541" cy="127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3494249" y="5615582"/>
            <a:ext cx="1724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Driver moteur pas à pas A4988</a:t>
            </a:r>
          </a:p>
          <a:p>
            <a:endParaRPr lang="fr-FR" dirty="0"/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07289" y="2170634"/>
            <a:ext cx="4198715" cy="3149036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9123" r="29603" b="14776"/>
          <a:stretch/>
        </p:blipFill>
        <p:spPr>
          <a:xfrm rot="5400000">
            <a:off x="7105234" y="2436706"/>
            <a:ext cx="2351312" cy="2527404"/>
          </a:xfrm>
          <a:prstGeom prst="rect">
            <a:avLst/>
          </a:prstGeom>
          <a:effectLst>
            <a:softEdge rad="114300"/>
          </a:effectLst>
        </p:spPr>
      </p:pic>
      <p:sp>
        <p:nvSpPr>
          <p:cNvPr id="12" name="ZoneTexte 11"/>
          <p:cNvSpPr txBox="1"/>
          <p:nvPr/>
        </p:nvSpPr>
        <p:spPr>
          <a:xfrm>
            <a:off x="7515496" y="4876064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du dessus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3944982" y="5844509"/>
            <a:ext cx="1837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de profil</a:t>
            </a: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4.4.2-Hardware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3074" name="Picture 2" descr="http://www.electronics-lab.com/wp-content/uploads/2017/02/ARDUINO_NAN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820" y="2380587"/>
            <a:ext cx="2437719" cy="1939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5451567" y="4554583"/>
            <a:ext cx="14978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Arduino nano 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163814787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ctangle 10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4.4.3-Software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1341121" y="3361509"/>
            <a:ext cx="20987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Carte mère</a:t>
            </a:r>
          </a:p>
        </p:txBody>
      </p:sp>
      <p:cxnSp>
        <p:nvCxnSpPr>
          <p:cNvPr id="10" name="Connecteur droit avec flèche 9"/>
          <p:cNvCxnSpPr>
            <a:cxnSpLocks/>
          </p:cNvCxnSpPr>
          <p:nvPr/>
        </p:nvCxnSpPr>
        <p:spPr>
          <a:xfrm flipV="1">
            <a:off x="3439887" y="3711151"/>
            <a:ext cx="1611084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3509554" y="3784177"/>
            <a:ext cx="1471749" cy="373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Donne l’ordre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8906691" y="3186371"/>
            <a:ext cx="317862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Commencer à compter</a:t>
            </a:r>
          </a:p>
        </p:txBody>
      </p:sp>
      <p:cxnSp>
        <p:nvCxnSpPr>
          <p:cNvPr id="16" name="Connecteur droit avec flèche 15"/>
          <p:cNvCxnSpPr>
            <a:cxnSpLocks/>
          </p:cNvCxnSpPr>
          <p:nvPr/>
        </p:nvCxnSpPr>
        <p:spPr>
          <a:xfrm flipV="1">
            <a:off x="6925492" y="3711151"/>
            <a:ext cx="1611084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5342708" y="3385985"/>
            <a:ext cx="14456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Esclave</a:t>
            </a:r>
          </a:p>
        </p:txBody>
      </p:sp>
      <p:cxnSp>
        <p:nvCxnSpPr>
          <p:cNvPr id="19" name="Connecteur droit avec flèche 18"/>
          <p:cNvCxnSpPr>
            <a:cxnSpLocks/>
          </p:cNvCxnSpPr>
          <p:nvPr/>
        </p:nvCxnSpPr>
        <p:spPr>
          <a:xfrm>
            <a:off x="9982200" y="4368650"/>
            <a:ext cx="0" cy="64748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8906691" y="5210830"/>
            <a:ext cx="2662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Lance la fusée</a:t>
            </a:r>
          </a:p>
        </p:txBody>
      </p:sp>
      <p:sp>
        <p:nvSpPr>
          <p:cNvPr id="23" name="ZoneTexte 22"/>
          <p:cNvSpPr txBox="1"/>
          <p:nvPr/>
        </p:nvSpPr>
        <p:spPr>
          <a:xfrm>
            <a:off x="10238013" y="4461324"/>
            <a:ext cx="1593777" cy="3775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Au bout de 90s</a:t>
            </a:r>
          </a:p>
        </p:txBody>
      </p:sp>
      <p:sp>
        <p:nvSpPr>
          <p:cNvPr id="24" name="ZoneTexte 23"/>
          <p:cNvSpPr txBox="1"/>
          <p:nvPr/>
        </p:nvSpPr>
        <p:spPr>
          <a:xfrm>
            <a:off x="9476013" y="1697548"/>
            <a:ext cx="10657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>
                <a:solidFill>
                  <a:srgbClr val="FF0000"/>
                </a:solidFill>
              </a:rPr>
              <a:t>Arrêt</a:t>
            </a:r>
            <a:r>
              <a:rPr lang="fr-FR" dirty="0">
                <a:solidFill>
                  <a:srgbClr val="FF0000"/>
                </a:solidFill>
              </a:rPr>
              <a:t> </a:t>
            </a:r>
          </a:p>
        </p:txBody>
      </p:sp>
      <p:cxnSp>
        <p:nvCxnSpPr>
          <p:cNvPr id="26" name="Connecteur droit avec flèche 25"/>
          <p:cNvCxnSpPr/>
          <p:nvPr/>
        </p:nvCxnSpPr>
        <p:spPr>
          <a:xfrm flipV="1">
            <a:off x="10008869" y="2420363"/>
            <a:ext cx="0" cy="7660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ZoneTexte 26"/>
          <p:cNvSpPr txBox="1"/>
          <p:nvPr/>
        </p:nvSpPr>
        <p:spPr>
          <a:xfrm>
            <a:off x="6481354" y="2618701"/>
            <a:ext cx="3344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>
                <a:solidFill>
                  <a:srgbClr val="FF0000"/>
                </a:solidFill>
              </a:rPr>
              <a:t>Si bouton arrêt urgence enclenché</a:t>
            </a:r>
          </a:p>
        </p:txBody>
      </p:sp>
    </p:spTree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A</a:t>
            </a:r>
            <a:r>
              <a:rPr lang="fr-FR" sz="4400" dirty="0"/>
              <a:t> : a</a:t>
            </a:r>
          </a:p>
          <a:p>
            <a:endParaRPr lang="fr-FR" sz="4400" dirty="0"/>
          </a:p>
          <a:p>
            <a:r>
              <a:rPr lang="fr-FR" sz="4400" b="1" dirty="0"/>
              <a:t> B : </a:t>
            </a:r>
            <a:r>
              <a:rPr lang="fr-FR" sz="4400" dirty="0"/>
              <a:t>b</a:t>
            </a:r>
          </a:p>
          <a:p>
            <a:endParaRPr lang="fr-FR" sz="4400" dirty="0"/>
          </a:p>
          <a:p>
            <a:r>
              <a:rPr lang="fr-FR" sz="4400" b="1" dirty="0"/>
              <a:t> C :</a:t>
            </a:r>
            <a:r>
              <a:rPr lang="fr-FR" sz="4400" dirty="0"/>
              <a:t> c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31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1.1. 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1.2. 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3. 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1614228286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2.31-BLABLA </a:t>
            </a:r>
            <a:r>
              <a:rPr lang="fr-FR" dirty="0" err="1">
                <a:solidFill>
                  <a:schemeClr val="bg2">
                    <a:lumMod val="25000"/>
                  </a:schemeClr>
                </a:solidFill>
              </a:rPr>
              <a:t>d’arthur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 2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558793397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Gestion de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572183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750</TotalTime>
  <Words>732</Words>
  <Application>Microsoft Office PowerPoint</Application>
  <PresentationFormat>Grand écran</PresentationFormat>
  <Paragraphs>267</Paragraphs>
  <Slides>31</Slides>
  <Notes>29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Olivier Jombart</cp:lastModifiedBy>
  <cp:revision>145</cp:revision>
  <dcterms:created xsi:type="dcterms:W3CDTF">2017-04-14T11:52:47Z</dcterms:created>
  <dcterms:modified xsi:type="dcterms:W3CDTF">2017-04-27T14:17:52Z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